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744" r:id="rId2"/>
    <p:sldId id="776" r:id="rId3"/>
    <p:sldId id="765" r:id="rId4"/>
    <p:sldId id="764" r:id="rId5"/>
    <p:sldId id="767" r:id="rId6"/>
    <p:sldId id="768" r:id="rId7"/>
    <p:sldId id="766" r:id="rId8"/>
    <p:sldId id="661" r:id="rId9"/>
    <p:sldId id="738" r:id="rId10"/>
    <p:sldId id="741" r:id="rId11"/>
    <p:sldId id="747" r:id="rId12"/>
    <p:sldId id="757" r:id="rId13"/>
    <p:sldId id="759" r:id="rId14"/>
    <p:sldId id="755" r:id="rId15"/>
    <p:sldId id="774" r:id="rId16"/>
    <p:sldId id="775" r:id="rId17"/>
    <p:sldId id="771" r:id="rId18"/>
    <p:sldId id="756" r:id="rId19"/>
    <p:sldId id="770" r:id="rId20"/>
    <p:sldId id="769" r:id="rId21"/>
    <p:sldId id="772" r:id="rId22"/>
    <p:sldId id="750" r:id="rId23"/>
    <p:sldId id="748" r:id="rId24"/>
    <p:sldId id="761" r:id="rId25"/>
    <p:sldId id="749" r:id="rId26"/>
    <p:sldId id="751" r:id="rId27"/>
    <p:sldId id="773" r:id="rId28"/>
    <p:sldId id="763" r:id="rId29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33"/>
    <a:srgbClr val="663300"/>
    <a:srgbClr val="FF9999"/>
    <a:srgbClr val="FF6600"/>
    <a:srgbClr val="FF9900"/>
    <a:srgbClr val="0A5AB2"/>
    <a:srgbClr val="0F9D8C"/>
    <a:srgbClr val="FF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86449" autoAdjust="0"/>
  </p:normalViewPr>
  <p:slideViewPr>
    <p:cSldViewPr>
      <p:cViewPr varScale="1">
        <p:scale>
          <a:sx n="111" d="100"/>
          <a:sy n="111" d="100"/>
        </p:scale>
        <p:origin x="21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545"/>
            <a:ext cx="2945659" cy="4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2545"/>
            <a:ext cx="2945659" cy="4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19DF1EAB-0418-405F-974C-26C41CF1B39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759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7DB6D-973D-45B7-9584-6D11BCABEE6C}" type="datetimeFigureOut">
              <a:rPr lang="es-MX" smtClean="0"/>
              <a:pPr/>
              <a:t>24/02/2026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6272"/>
            <a:ext cx="5438140" cy="446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297"/>
            <a:ext cx="2945659" cy="4973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9297"/>
            <a:ext cx="2945659" cy="4973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CF8FF-3CB0-4043-BB37-8425E50B7B6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05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1AB6B-2140-F4FD-DC02-E0B8A2DE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90010A5-CB8D-BF97-90AF-49CAA4541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FA69B57-8496-D5EE-F04F-808E4F444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A310B8F-2564-15C6-997D-F6A2B899A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CF8FF-3CB0-4043-BB37-8425E50B7B64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92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w"/>
                <a:defRPr/>
              </a:pPr>
              <a:endParaRPr lang="es-ES" dirty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ES" sz="2400" dirty="0">
              <a:latin typeface="Times New Roman" pitchFamily="18" charset="0"/>
            </a:endParaRPr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ES" sz="2400" dirty="0">
              <a:latin typeface="Times New Roman" pitchFamily="18" charset="0"/>
            </a:endParaRPr>
          </a:p>
        </p:txBody>
      </p:sp>
      <p:sp>
        <p:nvSpPr>
          <p:cNvPr id="14442" name="Rectangle 106"/>
          <p:cNvSpPr>
            <a:spLocks noGrp="1" noChangeArrowheads="1"/>
          </p:cNvSpPr>
          <p:nvPr>
            <p:ph type="ctrTitle"/>
          </p:nvPr>
        </p:nvSpPr>
        <p:spPr bwMode="auto">
          <a:xfrm>
            <a:off x="1169988" y="1046163"/>
            <a:ext cx="7380287" cy="1012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4443" name="Rectangle 10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66863" y="2693988"/>
            <a:ext cx="6662737" cy="299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87475" y="63579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722688" y="6357938"/>
            <a:ext cx="2271712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64300" y="6361113"/>
            <a:ext cx="19065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29795E4-673B-4799-955E-10AD77ED97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9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3316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17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18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19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0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2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3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4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5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6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7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29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0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1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2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3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4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6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7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8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39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0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1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2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3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4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6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8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49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0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1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2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3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4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5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6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7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8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59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0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1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2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3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4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5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6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7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8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69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0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1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2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4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5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6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7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8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79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0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1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2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3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4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5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6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7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8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89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0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1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2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3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4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5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6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7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8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399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0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1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2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3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4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5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6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7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8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09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10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11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12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13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030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3415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16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17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  <p:sp>
            <p:nvSpPr>
              <p:cNvPr id="13418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/>
                </a:pPr>
                <a:endParaRPr lang="es-ES" dirty="0">
                  <a:latin typeface="Times New Roman" pitchFamily="18" charset="0"/>
                </a:endParaRPr>
              </a:p>
            </p:txBody>
          </p:sp>
        </p:grpSp>
      </p:grpSp>
      <p:pic>
        <p:nvPicPr>
          <p:cNvPr id="1027" name="Picture 114" descr="logo jadefo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08888" y="163513"/>
            <a:ext cx="13716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5" descr="logo jadefo"/>
          <p:cNvPicPr>
            <a:picLocks noChangeAspect="1" noChangeArrowheads="1"/>
          </p:cNvPicPr>
          <p:nvPr userDrawn="1"/>
        </p:nvPicPr>
        <p:blipFill>
          <a:blip r:embed="rId1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52600" y="2133600"/>
            <a:ext cx="6096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  <p:sldLayoutId id="2147484650" r:id="rId12"/>
    <p:sldLayoutId id="2147484651" r:id="rId13"/>
    <p:sldLayoutId id="2147484652" r:id="rId14"/>
    <p:sldLayoutId id="2147484653" r:id="rId15"/>
    <p:sldLayoutId id="2147484654" r:id="rId16"/>
    <p:sldLayoutId id="2147484655" r:id="rId1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07E325-5AB0-700E-F29A-F1F02C391AC8}"/>
              </a:ext>
            </a:extLst>
          </p:cNvPr>
          <p:cNvSpPr txBox="1"/>
          <p:nvPr/>
        </p:nvSpPr>
        <p:spPr>
          <a:xfrm>
            <a:off x="7710" y="19108"/>
            <a:ext cx="189999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DD9B72-7A7D-3FEE-8E4E-23DB478B808B}"/>
              </a:ext>
            </a:extLst>
          </p:cNvPr>
          <p:cNvSpPr/>
          <p:nvPr/>
        </p:nvSpPr>
        <p:spPr bwMode="auto">
          <a:xfrm>
            <a:off x="2033796" y="844263"/>
            <a:ext cx="3384376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w"/>
              <a:tabLst/>
            </a:pPr>
            <a:endParaRPr kumimoji="0" lang="es-MX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D6F9DE5-44D8-572B-8F60-EC1E8AB7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419708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MX" altLang="es-MX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JALISCO DESARROLLO Y FOMENTO A.C.</a:t>
            </a:r>
            <a:endParaRPr lang="es-ES" altLang="es-MX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325693-FC63-58BB-DB3B-A5B7BE419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" y="235132"/>
            <a:ext cx="1799293" cy="1261304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D84EDC7-1010-C917-3F85-B2E10AA0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6361583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MX" alt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Informe de actividades  2025</a:t>
            </a:r>
            <a:endParaRPr lang="es-ES" alt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5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8D38D60-9089-92F7-C7C2-FA2C3AC90C22}"/>
              </a:ext>
            </a:extLst>
          </p:cNvPr>
          <p:cNvSpPr txBox="1">
            <a:spLocks/>
          </p:cNvSpPr>
          <p:nvPr/>
        </p:nvSpPr>
        <p:spPr bwMode="auto">
          <a:xfrm>
            <a:off x="755576" y="692696"/>
            <a:ext cx="73787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  <a:t>OBJETIVO DE NUESTROS PROGRAMAS</a:t>
            </a:r>
            <a:b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</a:br>
            <a:b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</a:br>
            <a:endParaRPr lang="es-MX" altLang="es-MX" sz="2800" b="1" kern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C9B32-DE9A-FC45-D8AD-B70EA77E2F86}"/>
              </a:ext>
            </a:extLst>
          </p:cNvPr>
          <p:cNvSpPr txBox="1"/>
          <p:nvPr/>
        </p:nvSpPr>
        <p:spPr>
          <a:xfrm>
            <a:off x="304466" y="220486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Coadyuvar a que disminuya la pobreza, en el sector rural y áreas urbano populares, mediante la organización de la gente en torno a un proyecto productivo.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Vinculamos a nuestros beneficiarios con opciones para recibir financiamiento, si lo requieren, gracias al convenio que tenemos con una financiera.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Oportunidades para que niños indígenas reciban educación, alimentación, atención médica y realicen actividades lúdicas, para mantenerlos alejados del trabajo infantil.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La inclusión de niños y niñas en el establecimiento y manejo de huertos de traspatio como terapia ocupacional.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El cuidado al medio ambiente mediante la elaboración de composta.</a:t>
            </a:r>
          </a:p>
        </p:txBody>
      </p:sp>
    </p:spTree>
    <p:extLst>
      <p:ext uri="{BB962C8B-B14F-4D97-AF65-F5344CB8AC3E}">
        <p14:creationId xmlns:p14="http://schemas.microsoft.com/office/powerpoint/2010/main" val="4341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3143E-A2F2-AF98-A15B-E89CAB02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A601F-8A26-A5DA-8EFD-49C50A5030B1}"/>
              </a:ext>
            </a:extLst>
          </p:cNvPr>
          <p:cNvSpPr txBox="1"/>
          <p:nvPr/>
        </p:nvSpPr>
        <p:spPr>
          <a:xfrm>
            <a:off x="611560" y="602685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2800" b="1" dirty="0">
                <a:solidFill>
                  <a:srgbClr val="000000"/>
                </a:solidFill>
                <a:latin typeface="Century Gothic" pitchFamily="34" charset="0"/>
              </a:rPr>
              <a:t>NUESTRA CONTRIBUCIÓN A LOS  ODS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530609C-68A7-C189-1D62-5244B3E2277E}"/>
              </a:ext>
            </a:extLst>
          </p:cNvPr>
          <p:cNvSpPr txBox="1"/>
          <p:nvPr/>
        </p:nvSpPr>
        <p:spPr>
          <a:xfrm>
            <a:off x="467544" y="1978369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		</a:t>
            </a:r>
          </a:p>
          <a:p>
            <a:r>
              <a:rPr lang="es-E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ODS 02	Hambre cero			</a:t>
            </a:r>
          </a:p>
          <a:p>
            <a:r>
              <a:rPr lang="es-E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		</a:t>
            </a:r>
          </a:p>
          <a:p>
            <a:r>
              <a:rPr lang="es-E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ODS 04  	Educación de calidad 	</a:t>
            </a:r>
          </a:p>
          <a:p>
            <a:r>
              <a:rPr lang="es-E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s-E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ODS 08 	Trabajo decente y crecimiento económico</a:t>
            </a:r>
          </a:p>
          <a:p>
            <a:endParaRPr lang="es-ES" sz="24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ODS 12 	Producción y Consumo responsable</a:t>
            </a:r>
          </a:p>
          <a:p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ateriales de comunicación - Desarrollo Sostenible">
            <a:extLst>
              <a:ext uri="{FF2B5EF4-FFF2-40B4-BE49-F238E27FC236}">
                <a16:creationId xmlns:a16="http://schemas.microsoft.com/office/drawing/2014/main" id="{9D161D3C-66D7-781C-72E7-BCF2FA0EA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84275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DS Objetivos de Desarrollo Sostenible | Pacto Mundial ONU · Pacto Mundial">
            <a:extLst>
              <a:ext uri="{FF2B5EF4-FFF2-40B4-BE49-F238E27FC236}">
                <a16:creationId xmlns:a16="http://schemas.microsoft.com/office/drawing/2014/main" id="{83FDB95E-B487-4328-FC4F-CF740E04E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98" y="2586233"/>
            <a:ext cx="401942" cy="4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ateriales de comunicación - Desarrollo Sostenible">
            <a:extLst>
              <a:ext uri="{FF2B5EF4-FFF2-40B4-BE49-F238E27FC236}">
                <a16:creationId xmlns:a16="http://schemas.microsoft.com/office/drawing/2014/main" id="{846869AD-72A6-9A41-0F39-CCDDCCE9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27" y="4756570"/>
            <a:ext cx="393663" cy="3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bjetivo 4 - EDUCACIÓN DE CALIDAD">
            <a:extLst>
              <a:ext uri="{FF2B5EF4-FFF2-40B4-BE49-F238E27FC236}">
                <a16:creationId xmlns:a16="http://schemas.microsoft.com/office/drawing/2014/main" id="{50366550-8C86-A4F4-AC06-E2293A1A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97" y="3324176"/>
            <a:ext cx="401943" cy="40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bjetivo 8 - AGUA TRABAJO DECENTE Y CRECIMIENTO ECONÓMICO. Foto ONU">
            <a:extLst>
              <a:ext uri="{FF2B5EF4-FFF2-40B4-BE49-F238E27FC236}">
                <a16:creationId xmlns:a16="http://schemas.microsoft.com/office/drawing/2014/main" id="{2B124D36-5CDE-BE56-6BDF-6B8C4F68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39" y="4019299"/>
            <a:ext cx="401942" cy="4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52AF9-B0FC-6226-00DA-A4345C051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68830AD-D4B4-C974-3DD0-70A4164DE44B}"/>
              </a:ext>
            </a:extLst>
          </p:cNvPr>
          <p:cNvSpPr txBox="1"/>
          <p:nvPr/>
        </p:nvSpPr>
        <p:spPr>
          <a:xfrm>
            <a:off x="899593" y="1988840"/>
            <a:ext cx="3672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Este Programa esta orientado a la atención de hijos de jornaleros agrícolas migrantes, provenientes de la sierra de Nayarit, Jalisco, Zacatecas y Durango principalmente.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El objetivo es contribuir a la erradicación de la mano de obra Infantil.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 estos centros, se les proporciona alimentación, educación, servicios de salud y recreación, de lunes a viernes durante los meses de enero a junio.</a:t>
            </a:r>
            <a:r>
              <a:rPr lang="es-ES" sz="16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2" descr="ODS Objetivos de Desarrollo Sostenible | Pacto Mundial ONU · Pacto Mundial">
            <a:extLst>
              <a:ext uri="{FF2B5EF4-FFF2-40B4-BE49-F238E27FC236}">
                <a16:creationId xmlns:a16="http://schemas.microsoft.com/office/drawing/2014/main" id="{6431B564-F012-65BB-A2F5-CD90F6D4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4" y="2114300"/>
            <a:ext cx="507644" cy="5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bjetivo 4 - EDUCACIÓN DE CALIDAD">
            <a:extLst>
              <a:ext uri="{FF2B5EF4-FFF2-40B4-BE49-F238E27FC236}">
                <a16:creationId xmlns:a16="http://schemas.microsoft.com/office/drawing/2014/main" id="{3060A9DA-24C4-CE7A-BE48-6A22713F6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4" y="3497420"/>
            <a:ext cx="507644" cy="5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C352F0B-F1D9-11C1-EF8B-152D9ECDE38B}"/>
              </a:ext>
            </a:extLst>
          </p:cNvPr>
          <p:cNvSpPr txBox="1"/>
          <p:nvPr/>
        </p:nvSpPr>
        <p:spPr>
          <a:xfrm>
            <a:off x="2358264" y="692696"/>
            <a:ext cx="45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PROGRAMA FLORECE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BB691F-7C8F-A802-41F8-B7F52D9F08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00" t="3800" r="26375"/>
          <a:stretch>
            <a:fillRect/>
          </a:stretch>
        </p:blipFill>
        <p:spPr>
          <a:xfrm>
            <a:off x="4860032" y="2367533"/>
            <a:ext cx="3960440" cy="3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6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2AECE-3C89-3FEE-9582-CF7A4AD95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1B313E2-76DD-31AF-5115-C833A4F3420E}"/>
              </a:ext>
            </a:extLst>
          </p:cNvPr>
          <p:cNvSpPr txBox="1"/>
          <p:nvPr/>
        </p:nvSpPr>
        <p:spPr>
          <a:xfrm>
            <a:off x="899591" y="5541039"/>
            <a:ext cx="7568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Durante el 2025 en los  centros  asistieron 848 niñas y niños de 1.5 a 14 años, quienes recibieron educación, alimentación, recreación y atención médica, evitando de alguna manera que estuvieran trabajando en los campos.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0AC9AE-198D-9F3F-5F97-52C096A8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48147"/>
            <a:ext cx="7568123" cy="42570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DABF89-5981-AD16-EE88-80D23C05C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643" y="476672"/>
            <a:ext cx="471871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2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6D070-9E66-7E08-908C-81964868A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BDB076-CE0B-5CC3-7060-3211991F3FFC}"/>
              </a:ext>
            </a:extLst>
          </p:cNvPr>
          <p:cNvSpPr txBox="1"/>
          <p:nvPr/>
        </p:nvSpPr>
        <p:spPr>
          <a:xfrm>
            <a:off x="1043608" y="2200796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Durante el 2025 extendimos nuestro Programa de huertos de traspatio en la producción de jitomate y hierbas aromáticas,  un segundo grupo de mamás con niños, con Síndrome Down, Autismo y/o Síndrome de Rett, a manera de talleres ocupacionales, sembrando plantas aromáticas y hortalizas y haciendo composta, en Zapopan. 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F630994F-EF9E-CF25-8B32-7E32968E0EA4}"/>
              </a:ext>
            </a:extLst>
          </p:cNvPr>
          <p:cNvSpPr txBox="1">
            <a:spLocks/>
          </p:cNvSpPr>
          <p:nvPr/>
        </p:nvSpPr>
        <p:spPr bwMode="auto">
          <a:xfrm>
            <a:off x="1475656" y="750045"/>
            <a:ext cx="6264696" cy="7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  <a:t>CONTRIBUCIÓN CON LOS GRUPOS VULNERABLES</a:t>
            </a:r>
            <a:br>
              <a:rPr lang="es-MX" altLang="es-MX" sz="4000" b="1" kern="0" dirty="0">
                <a:solidFill>
                  <a:srgbClr val="000000"/>
                </a:solidFill>
                <a:latin typeface="Century Gothic" pitchFamily="34" charset="0"/>
              </a:rPr>
            </a:br>
            <a:endParaRPr lang="es-MX" altLang="es-MX" sz="2400" b="1" kern="0" dirty="0"/>
          </a:p>
        </p:txBody>
      </p:sp>
      <p:pic>
        <p:nvPicPr>
          <p:cNvPr id="9" name="Picture 2" descr="Objetivo 4 - EDUCACIÓN DE CALIDAD">
            <a:extLst>
              <a:ext uri="{FF2B5EF4-FFF2-40B4-BE49-F238E27FC236}">
                <a16:creationId xmlns:a16="http://schemas.microsoft.com/office/drawing/2014/main" id="{065AE81B-C0E0-86A6-3086-0FD0FBA7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7" y="3789041"/>
            <a:ext cx="678365" cy="6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DS Objetivos de Desarrollo Sostenible | Pacto Mundial ONU · Pacto Mundial">
            <a:extLst>
              <a:ext uri="{FF2B5EF4-FFF2-40B4-BE49-F238E27FC236}">
                <a16:creationId xmlns:a16="http://schemas.microsoft.com/office/drawing/2014/main" id="{FE85682C-4301-5B4D-8426-CE5E3925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78170"/>
            <a:ext cx="690790" cy="6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eriales de comunicación - Desarrollo Sostenible">
            <a:extLst>
              <a:ext uri="{FF2B5EF4-FFF2-40B4-BE49-F238E27FC236}">
                <a16:creationId xmlns:a16="http://schemas.microsoft.com/office/drawing/2014/main" id="{7E8D3BE3-3CC8-2748-4C09-0DAFD65D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6" y="4869160"/>
            <a:ext cx="707654" cy="6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CBBED41-DDDE-33CA-06A4-D37544392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1"/>
          <a:stretch>
            <a:fillRect/>
          </a:stretch>
        </p:blipFill>
        <p:spPr>
          <a:xfrm>
            <a:off x="4408373" y="2708921"/>
            <a:ext cx="4580573" cy="28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1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B965D-1E1C-4B51-F6DB-724E80E2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E939C37E-95F0-36B3-E037-702E61C178F9}"/>
              </a:ext>
            </a:extLst>
          </p:cNvPr>
          <p:cNvSpPr txBox="1">
            <a:spLocks/>
          </p:cNvSpPr>
          <p:nvPr/>
        </p:nvSpPr>
        <p:spPr bwMode="auto">
          <a:xfrm>
            <a:off x="1475656" y="750045"/>
            <a:ext cx="6264696" cy="7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  <a:t>CONTRIBUCIÓN CON LOS GRUPOS VULNERABLES</a:t>
            </a:r>
            <a:br>
              <a:rPr lang="es-MX" altLang="es-MX" sz="4000" b="1" kern="0" dirty="0">
                <a:solidFill>
                  <a:srgbClr val="000000"/>
                </a:solidFill>
                <a:latin typeface="Century Gothic" pitchFamily="34" charset="0"/>
              </a:rPr>
            </a:br>
            <a:endParaRPr lang="es-MX" altLang="es-MX" sz="2400" b="1" kern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2D2E2C-3435-3C3F-F32C-BBD610D3E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" y="1978959"/>
            <a:ext cx="3923927" cy="22061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46FEEF-89AB-B560-3B24-F0A10EE81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" y="4221088"/>
            <a:ext cx="3923927" cy="220613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993EBF-7106-2761-37C2-6E0908742B0C}"/>
              </a:ext>
            </a:extLst>
          </p:cNvPr>
          <p:cNvSpPr txBox="1"/>
          <p:nvPr/>
        </p:nvSpPr>
        <p:spPr>
          <a:xfrm>
            <a:off x="5004048" y="2204864"/>
            <a:ext cx="3923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 las instalaciones de </a:t>
            </a:r>
            <a:r>
              <a:rPr lang="es-ES" sz="18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Jadefo</a:t>
            </a: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aprendieron  a hacer composta  y sembrar hortalizas. Conocimiento que aplicaron en EL CAM José Vasconcelos en Zapopan.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8A49BC5-DE38-5DE2-34A5-56680FBE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4212567"/>
            <a:ext cx="4067944" cy="22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0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7DC40-0AC8-55E0-CC42-1D38C96AB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D917623-E05F-ED7F-D957-D229C765B990}"/>
              </a:ext>
            </a:extLst>
          </p:cNvPr>
          <p:cNvSpPr txBox="1"/>
          <p:nvPr/>
        </p:nvSpPr>
        <p:spPr>
          <a:xfrm>
            <a:off x="611560" y="2200796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El aprendizaje de sembrar hortalizas y hierbas aromáticas, lo pusieron en práctica tanto en sus casas como en el CAM. Creándose una red de intercambio de practicas y aprendizajes.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E271AA2-AE30-04CB-843C-E0C6DBF3954D}"/>
              </a:ext>
            </a:extLst>
          </p:cNvPr>
          <p:cNvSpPr txBox="1">
            <a:spLocks/>
          </p:cNvSpPr>
          <p:nvPr/>
        </p:nvSpPr>
        <p:spPr bwMode="auto">
          <a:xfrm>
            <a:off x="1475656" y="750045"/>
            <a:ext cx="6264696" cy="7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  <a:t>CONTRIBUCIÓN CON LOS GRUPOS VULNERABLES</a:t>
            </a:r>
            <a:br>
              <a:rPr lang="es-MX" altLang="es-MX" sz="4000" b="1" kern="0" dirty="0">
                <a:solidFill>
                  <a:srgbClr val="000000"/>
                </a:solidFill>
                <a:latin typeface="Century Gothic" pitchFamily="34" charset="0"/>
              </a:rPr>
            </a:br>
            <a:endParaRPr lang="es-MX" altLang="es-MX" sz="2400" b="1" kern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5B59A5-96A1-B736-4BAE-D574BE8E6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0848"/>
            <a:ext cx="2088232" cy="46405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2EE786-2A4F-8CCC-2BD3-C76264623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62549"/>
            <a:ext cx="19967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63C5F-6D28-3C33-2578-28F5CFF4A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3570C32-BFDD-B7BC-AEBA-AAAF9A046917}"/>
              </a:ext>
            </a:extLst>
          </p:cNvPr>
          <p:cNvSpPr txBox="1"/>
          <p:nvPr/>
        </p:nvSpPr>
        <p:spPr>
          <a:xfrm>
            <a:off x="539552" y="2204864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Los maestros del Centro de Atención Múltiple José Vasconcelos,  y el CAM Jean Piaget, son maestros de escuelas para niños con capacidades diferentes, en Zapopan.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Ambos planteles tienen un problema con la basura orgánica que generan los arboles y jardines de sus centros, por lo que se celebró un convenio de colaboración institucional que incluye distintas actividades. 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3975796B-4FD8-74A0-2906-7962D4F97695}"/>
              </a:ext>
            </a:extLst>
          </p:cNvPr>
          <p:cNvSpPr txBox="1">
            <a:spLocks/>
          </p:cNvSpPr>
          <p:nvPr/>
        </p:nvSpPr>
        <p:spPr bwMode="auto">
          <a:xfrm>
            <a:off x="539552" y="908720"/>
            <a:ext cx="6840760" cy="7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  <a:t>	ALIANZAS</a:t>
            </a:r>
          </a:p>
          <a:p>
            <a:b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</a:br>
            <a:endParaRPr lang="es-MX" altLang="es-MX" sz="2800" b="1" kern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1335B6-E720-A9E6-01B6-228F74C8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348879"/>
            <a:ext cx="4608512" cy="34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4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92C88-30E5-F00D-5C24-336138AC3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BC5C05-00AA-80CC-32D1-ADCD670824DB}"/>
              </a:ext>
            </a:extLst>
          </p:cNvPr>
          <p:cNvSpPr txBox="1"/>
          <p:nvPr/>
        </p:nvSpPr>
        <p:spPr>
          <a:xfrm>
            <a:off x="611560" y="4987042"/>
            <a:ext cx="8429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El aumento de la contaminación y la degradación del suelo, nos motivan a buscar soluciones viables para disminuir este problema.</a:t>
            </a:r>
          </a:p>
          <a:p>
            <a:pPr algn="just"/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Durante el 2025 impartimos 2 talleres  a maestros y personal administrativo de los 2 CAM  de Zapopan, para reciclar los elementos inorgánicos que tienen en su escuela. 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4C2B2A3-34D9-19A1-6331-9ADF2ED98F8A}"/>
              </a:ext>
            </a:extLst>
          </p:cNvPr>
          <p:cNvSpPr txBox="1">
            <a:spLocks/>
          </p:cNvSpPr>
          <p:nvPr/>
        </p:nvSpPr>
        <p:spPr bwMode="auto">
          <a:xfrm>
            <a:off x="899592" y="836712"/>
            <a:ext cx="6840760" cy="7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  <a:t>ALIANZAS</a:t>
            </a:r>
          </a:p>
          <a:p>
            <a:b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</a:br>
            <a:endParaRPr lang="es-MX" altLang="es-MX" sz="2800" b="1" kern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6F1AB6-A4AA-92D1-45BE-447289003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0" y="1862557"/>
            <a:ext cx="4405307" cy="310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8D5295-4A27-C75E-ECA5-79741CC5D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97" y="1870801"/>
            <a:ext cx="3997603" cy="30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AB562-1859-8A36-871D-3E24229E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D623ED-0D5A-0A33-B5D5-2916F9899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14"/>
            <a:ext cx="4427984" cy="33506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775C98-78B3-5FAF-9145-30604D159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90" y="3312209"/>
            <a:ext cx="4727722" cy="35457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7D1868-09F3-23F3-897A-DE2FCA92E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" y="3251573"/>
            <a:ext cx="4412096" cy="36064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89CBAD4-2902-EF28-24A0-AA7567D7C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12" y="-20973"/>
            <a:ext cx="4718559" cy="39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9572" y="8367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0000"/>
                </a:solidFill>
                <a:latin typeface="Century Gothic" pitchFamily="34" charset="0"/>
              </a:rPr>
              <a:t>Mensaje de la Dirección</a:t>
            </a:r>
            <a:endParaRPr lang="es-MX" sz="16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37469C-AD78-8662-D085-42DACA45177F}"/>
              </a:ext>
            </a:extLst>
          </p:cNvPr>
          <p:cNvSpPr txBox="1"/>
          <p:nvPr/>
        </p:nvSpPr>
        <p:spPr>
          <a:xfrm>
            <a:off x="719572" y="2203698"/>
            <a:ext cx="81729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Durante el 2025 seguimos caminando, renovándonos, acoplándonos a las necesidades de apoyo a las comunidades y de cuidado al medio ambiente.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En un mundo donde las oportunidades para recibir educación marcan la diferencia entre salir de la pobreza o permanecer en ella, nos enorgullece seguir participando en el programa de apoyo  a la erradicación de mano de obra infantil en el campo, dirigido a niñas y niños hijos de Jornaleros migrantes.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Ha sido una satisfacción enorme contribuir a su desarrollo educativo, lejos del trabajo infantil y verlos crecer a lo largo de estos años. 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Así mismo el programa piloto que iniciamos en el 2024 en Zapopan con la colaboración de una escuela para niños con capacidades diferentes, es un éxito y se ha replicado la enseñanza para el establecimiento de huertos de traspatio y elaboración de composta. En el 2025 sumamos a otra escuela y pretendemos extenderlo a mas escuelas en el 2026.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7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65A2A-71BE-C67E-CAAF-4F9235C2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4BB71D9-8D83-C0EE-B154-F59FB4A34A5A}"/>
              </a:ext>
            </a:extLst>
          </p:cNvPr>
          <p:cNvSpPr txBox="1"/>
          <p:nvPr/>
        </p:nvSpPr>
        <p:spPr>
          <a:xfrm>
            <a:off x="780596" y="2598874"/>
            <a:ext cx="7751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Los maestros recibieron capacitación teórica y práctica en las instalaciones de </a:t>
            </a:r>
            <a:r>
              <a:rPr lang="es-ES" sz="18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Jadefo</a:t>
            </a: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comprometiéndose a elaborar composta en sus instalaciones en ambas escuelas.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Esta actividad beneficia a 104 alumnos con discapacidad.</a:t>
            </a:r>
          </a:p>
          <a:p>
            <a:pPr algn="just"/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9ADDA6-F287-DABE-1CD5-99168173F139}"/>
              </a:ext>
            </a:extLst>
          </p:cNvPr>
          <p:cNvSpPr txBox="1">
            <a:spLocks/>
          </p:cNvSpPr>
          <p:nvPr/>
        </p:nvSpPr>
        <p:spPr bwMode="auto">
          <a:xfrm>
            <a:off x="683568" y="908720"/>
            <a:ext cx="6840760" cy="7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  <a:t>ALIANZAS</a:t>
            </a:r>
          </a:p>
          <a:p>
            <a:b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</a:br>
            <a:endParaRPr lang="es-MX" altLang="es-MX" sz="2800" b="1" kern="0" dirty="0"/>
          </a:p>
        </p:txBody>
      </p:sp>
    </p:spTree>
    <p:extLst>
      <p:ext uri="{BB962C8B-B14F-4D97-AF65-F5344CB8AC3E}">
        <p14:creationId xmlns:p14="http://schemas.microsoft.com/office/powerpoint/2010/main" val="181465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2275-0A93-6AB3-C2F7-B489B636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A59953-27D9-2731-4554-90616C543D84}"/>
              </a:ext>
            </a:extLst>
          </p:cNvPr>
          <p:cNvSpPr txBox="1"/>
          <p:nvPr/>
        </p:nvSpPr>
        <p:spPr>
          <a:xfrm>
            <a:off x="4355976" y="2327969"/>
            <a:ext cx="42484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 octubre  del  2025 iniciamos otro programa piloto de intercambio de PET por hortalizas. Este programa está dirigido a mujeres en situación vulnerable o en situación de marginación.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 el 2025 por ser un programa piloto, solo se entregaron 21 kg de hortalizas a 12 mujeres mamás de niños con discapacidad o en situación de pobreza, todas ellas ubicadas en Zapopan.</a:t>
            </a:r>
          </a:p>
          <a:p>
            <a:pPr algn="just"/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A490C90-BD62-9713-F2C1-D3384E567CCE}"/>
              </a:ext>
            </a:extLst>
          </p:cNvPr>
          <p:cNvSpPr txBox="1">
            <a:spLocks/>
          </p:cNvSpPr>
          <p:nvPr/>
        </p:nvSpPr>
        <p:spPr bwMode="auto">
          <a:xfrm>
            <a:off x="251520" y="534021"/>
            <a:ext cx="7632848" cy="11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  <a:t>CONTRIBUCIÓN CON LOS GRUPOS VULNERABLES Y EL CUIDADO DEL MEDIO AMBIENTE</a:t>
            </a:r>
          </a:p>
          <a:p>
            <a:br>
              <a:rPr lang="es-MX" altLang="es-MX" sz="2800" b="1" kern="0" dirty="0">
                <a:solidFill>
                  <a:srgbClr val="000000"/>
                </a:solidFill>
                <a:latin typeface="Century Gothic" pitchFamily="34" charset="0"/>
              </a:rPr>
            </a:br>
            <a:endParaRPr lang="es-MX" altLang="es-MX" sz="2800" b="1" kern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94F95B-95B7-B451-B7D3-CD3AB78DD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528392" cy="48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0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4AAF1-B58E-476A-D6FA-B799EB2A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F466B4-5A23-2D59-9A6B-3B2260ABCB2A}"/>
              </a:ext>
            </a:extLst>
          </p:cNvPr>
          <p:cNvSpPr txBox="1"/>
          <p:nvPr/>
        </p:nvSpPr>
        <p:spPr>
          <a:xfrm>
            <a:off x="395536" y="404664"/>
            <a:ext cx="74082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2800" b="1" dirty="0">
                <a:solidFill>
                  <a:srgbClr val="000000"/>
                </a:solidFill>
                <a:latin typeface="Century Gothic" pitchFamily="34" charset="0"/>
              </a:rPr>
              <a:t>IMPULSO A LA PRODUCCIÓN AGROPECUARIA, PESCA, MICROEMPRESA Y ARTESANÍA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C9D1CE5-E850-7FDA-5D10-FA1CF49C75C5}"/>
              </a:ext>
            </a:extLst>
          </p:cNvPr>
          <p:cNvSpPr txBox="1"/>
          <p:nvPr/>
        </p:nvSpPr>
        <p:spPr>
          <a:xfrm>
            <a:off x="476101" y="1916832"/>
            <a:ext cx="44559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Es ampliamente conocido que el crédito es, entre otras, una herramienta clave para la disminución de la pobreza, que bien administrado permite implementar proyectos productivos y a generar empleos.</a:t>
            </a:r>
          </a:p>
          <a:p>
            <a:pPr algn="just"/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Jadefo ha creado vínculos con una empresa financiera para que otorgue  crédito a nuestros beneficiarios, ya que existe la confianza de que son personas con un proyecto productivo viable.</a:t>
            </a: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E63ED7-6580-4B0C-B3FD-CD81C181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79" y="2060848"/>
            <a:ext cx="3588421" cy="315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7C07-6B41-834C-E3F8-09E852C6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C26DD3-431E-7A91-3070-B51B2BF5137C}"/>
              </a:ext>
            </a:extLst>
          </p:cNvPr>
          <p:cNvSpPr txBox="1"/>
          <p:nvPr/>
        </p:nvSpPr>
        <p:spPr>
          <a:xfrm>
            <a:off x="611560" y="548680"/>
            <a:ext cx="73448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2800" b="1" dirty="0">
                <a:solidFill>
                  <a:srgbClr val="000000"/>
                </a:solidFill>
                <a:latin typeface="Century Gothic" pitchFamily="34" charset="0"/>
              </a:rPr>
              <a:t>IMPULSO A LA PRODUCCIÓN AGROPECUARIA, PESCA, MICROEMPRESA Y ARTESANÍA.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5E8E5D-47B5-031A-9967-C0A35B0F8138}"/>
              </a:ext>
            </a:extLst>
          </p:cNvPr>
          <p:cNvSpPr txBox="1"/>
          <p:nvPr/>
        </p:nvSpPr>
        <p:spPr>
          <a:xfrm>
            <a:off x="5436096" y="2132856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Impulsamos la inversión en campo de 5.2 millones para la producción de alfalfa, piña, maíz y tomate </a:t>
            </a:r>
            <a:r>
              <a:rPr lang="es-ES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saladette</a:t>
            </a: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en: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Sayula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Tlajomulco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Cihuatlán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Mixtlán</a:t>
            </a:r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La Barca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Teocuitatlan</a:t>
            </a:r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Zapopan</a:t>
            </a:r>
          </a:p>
          <a:p>
            <a:pPr algn="just"/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10 datos para entender al campo mexicano- Grupo Milenio">
            <a:extLst>
              <a:ext uri="{FF2B5EF4-FFF2-40B4-BE49-F238E27FC236}">
                <a16:creationId xmlns:a16="http://schemas.microsoft.com/office/drawing/2014/main" id="{3F680A2F-D8F7-0061-8E61-A06BA199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44655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69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2DF78-B0EC-1CF4-8047-D2C2B68BC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9BBED5-E262-95F0-3C60-1C0896E86380}"/>
              </a:ext>
            </a:extLst>
          </p:cNvPr>
          <p:cNvSpPr txBox="1"/>
          <p:nvPr/>
        </p:nvSpPr>
        <p:spPr>
          <a:xfrm>
            <a:off x="4644008" y="2636912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Se apoyaron con capital de trabajo a proyectos de producción de ganado de carne, de doble propósito, así como la producción de carne de pollo con una inversión de 7 millones en</a:t>
            </a: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San Cristóbal, </a:t>
            </a:r>
          </a:p>
          <a:p>
            <a:pPr marL="285750" indent="-285750" algn="just">
              <a:buFontTx/>
              <a:buChar char="-"/>
            </a:pPr>
            <a:r>
              <a:rPr lang="es-ES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Mixtlán</a:t>
            </a: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Tonaya.</a:t>
            </a: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San Juanito Escobedo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Las mejores razas de ganado vacuno para producción de carne - Club ganadero">
            <a:extLst>
              <a:ext uri="{FF2B5EF4-FFF2-40B4-BE49-F238E27FC236}">
                <a16:creationId xmlns:a16="http://schemas.microsoft.com/office/drawing/2014/main" id="{91F09747-537F-2154-4BFB-50FCA7AC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3271"/>
            <a:ext cx="3888977" cy="25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E45FE7-074A-2C46-E8ED-D2BFD77EFD3B}"/>
              </a:ext>
            </a:extLst>
          </p:cNvPr>
          <p:cNvSpPr txBox="1"/>
          <p:nvPr/>
        </p:nvSpPr>
        <p:spPr>
          <a:xfrm>
            <a:off x="611560" y="548680"/>
            <a:ext cx="73448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2800" b="1" dirty="0">
                <a:solidFill>
                  <a:srgbClr val="000000"/>
                </a:solidFill>
                <a:latin typeface="Century Gothic" pitchFamily="34" charset="0"/>
              </a:rPr>
              <a:t>IMPULSO A LA PRODUCCIÓN AGROPECUARIA, PESCA, MICROEMPRESA Y ARTESANÍA.</a:t>
            </a:r>
          </a:p>
        </p:txBody>
      </p:sp>
    </p:spTree>
    <p:extLst>
      <p:ext uri="{BB962C8B-B14F-4D97-AF65-F5344CB8AC3E}">
        <p14:creationId xmlns:p14="http://schemas.microsoft.com/office/powerpoint/2010/main" val="904499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64E73-ED46-0045-B41A-2E7CAD0D4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B17D2A8-607E-0C17-A008-B4FA93EB3736}"/>
              </a:ext>
            </a:extLst>
          </p:cNvPr>
          <p:cNvSpPr txBox="1"/>
          <p:nvPr/>
        </p:nvSpPr>
        <p:spPr>
          <a:xfrm>
            <a:off x="5508104" y="2510894"/>
            <a:ext cx="3018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Contribuimos a la modernización de sector pesquero de  aguas interiores con una inversión de 200,000 mil pesos  para la adquisición de motores ecológicos y renovación de artes de pesca en Poncitlán</a:t>
            </a:r>
          </a:p>
        </p:txBody>
      </p:sp>
      <p:pic>
        <p:nvPicPr>
          <p:cNvPr id="5122" name="Picture 2" descr="COMPESCA | Compesca siembra 23 mil crías de tilapia en el Lago de Chapala a  beneficio del sector pesquero">
            <a:extLst>
              <a:ext uri="{FF2B5EF4-FFF2-40B4-BE49-F238E27FC236}">
                <a16:creationId xmlns:a16="http://schemas.microsoft.com/office/drawing/2014/main" id="{AAC78B88-4B91-08FA-0838-65BA41907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2" y="2420888"/>
            <a:ext cx="42299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4CDDFE-9137-44C8-70E4-87494C5317FA}"/>
              </a:ext>
            </a:extLst>
          </p:cNvPr>
          <p:cNvSpPr txBox="1"/>
          <p:nvPr/>
        </p:nvSpPr>
        <p:spPr>
          <a:xfrm>
            <a:off x="611560" y="548680"/>
            <a:ext cx="73448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2800" b="1" dirty="0">
                <a:solidFill>
                  <a:srgbClr val="000000"/>
                </a:solidFill>
                <a:latin typeface="Century Gothic" pitchFamily="34" charset="0"/>
              </a:rPr>
              <a:t>IMPULSO A LA PRODUCCIÓN AGROPECUARIA, PESCA, MICROEMPRESA Y ARTESANÍA.</a:t>
            </a:r>
          </a:p>
        </p:txBody>
      </p:sp>
    </p:spTree>
    <p:extLst>
      <p:ext uri="{BB962C8B-B14F-4D97-AF65-F5344CB8AC3E}">
        <p14:creationId xmlns:p14="http://schemas.microsoft.com/office/powerpoint/2010/main" val="180728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0D4C2-C5E3-6569-FDD8-CD1F3AA18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55527F-886F-DCDC-D716-EB10D0DB559B}"/>
              </a:ext>
            </a:extLst>
          </p:cNvPr>
          <p:cNvSpPr txBox="1"/>
          <p:nvPr/>
        </p:nvSpPr>
        <p:spPr>
          <a:xfrm>
            <a:off x="5364088" y="2204864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Se preservaron empleos de artesanos con una inversión de 3 millones en Tlaquepaque.</a:t>
            </a:r>
          </a:p>
          <a:p>
            <a:pPr algn="just"/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Esta inversión se utilizó en adquisición capital de trabajo, en la producción de artesanía navideña. Algunos de los artesanos que apoyamos exportan sus nacimientos.</a:t>
            </a: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ZONALocal | 🎨✨ 300 mil piezas de arte tradicional de Tlaquepaque llegan a  CDMX Artesanas y artesanos de San Pedro Tlaquepaque participan en la Feria  Navideña de la delegación Venustiano Carranza, llevando">
            <a:extLst>
              <a:ext uri="{FF2B5EF4-FFF2-40B4-BE49-F238E27FC236}">
                <a16:creationId xmlns:a16="http://schemas.microsoft.com/office/drawing/2014/main" id="{A759F6EC-76A4-9EBA-2448-AC1A8A43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76872"/>
            <a:ext cx="4727595" cy="26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1A780AC-93AF-108D-19B2-663090117EE7}"/>
              </a:ext>
            </a:extLst>
          </p:cNvPr>
          <p:cNvSpPr txBox="1"/>
          <p:nvPr/>
        </p:nvSpPr>
        <p:spPr>
          <a:xfrm>
            <a:off x="611560" y="548680"/>
            <a:ext cx="73448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2800" b="1" dirty="0">
                <a:solidFill>
                  <a:srgbClr val="000000"/>
                </a:solidFill>
                <a:latin typeface="Century Gothic" pitchFamily="34" charset="0"/>
              </a:rPr>
              <a:t>IMPULSO A LA PRODUCCIÓN AGROPECUARIA, PESCA, MICROEMPRESA Y ARTESANÍA.</a:t>
            </a:r>
          </a:p>
        </p:txBody>
      </p:sp>
    </p:spTree>
    <p:extLst>
      <p:ext uri="{BB962C8B-B14F-4D97-AF65-F5344CB8AC3E}">
        <p14:creationId xmlns:p14="http://schemas.microsoft.com/office/powerpoint/2010/main" val="2523925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508EB-BA03-E0DF-5086-CED7E1CC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C6F0F3A-90DF-0685-AD78-A5DB9505E3A3}"/>
              </a:ext>
            </a:extLst>
          </p:cNvPr>
          <p:cNvSpPr txBox="1"/>
          <p:nvPr/>
        </p:nvSpPr>
        <p:spPr>
          <a:xfrm>
            <a:off x="5220072" y="2492896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Se gestionó inversión de 2.3 millones para la sustitución de motores  de pesca de litoral y lanchas y motores de turismo en playas Jaliscienses. Los pescadore apoyados son de los municipios de 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-La Huerta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-Tomatlán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-Cihuatlán y 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-Cabo Corrientes.</a:t>
            </a: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98395D-D755-B0C5-A95C-07DCC1B18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3"/>
          <a:stretch>
            <a:fillRect/>
          </a:stretch>
        </p:blipFill>
        <p:spPr bwMode="auto">
          <a:xfrm>
            <a:off x="742370" y="2448614"/>
            <a:ext cx="4092242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D1C655-F3A7-4426-CC2A-AFF9CB12DB6F}"/>
              </a:ext>
            </a:extLst>
          </p:cNvPr>
          <p:cNvSpPr txBox="1"/>
          <p:nvPr/>
        </p:nvSpPr>
        <p:spPr>
          <a:xfrm>
            <a:off x="611560" y="548680"/>
            <a:ext cx="73448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2800" b="1" dirty="0">
                <a:solidFill>
                  <a:srgbClr val="000000"/>
                </a:solidFill>
                <a:latin typeface="Century Gothic" pitchFamily="34" charset="0"/>
              </a:rPr>
              <a:t>IMPULSO A LA PRODUCCIÓN AGROPECUARIA, PESCA, MICROEMPRESA Y ARTESANÍA.</a:t>
            </a:r>
          </a:p>
        </p:txBody>
      </p:sp>
    </p:spTree>
    <p:extLst>
      <p:ext uri="{BB962C8B-B14F-4D97-AF65-F5344CB8AC3E}">
        <p14:creationId xmlns:p14="http://schemas.microsoft.com/office/powerpoint/2010/main" val="3270444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EE585-6AFF-F58F-F854-0039A6A3E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3996808-E0D9-1389-1EF0-F2A6374D3538}"/>
              </a:ext>
            </a:extLst>
          </p:cNvPr>
          <p:cNvSpPr txBox="1"/>
          <p:nvPr/>
        </p:nvSpPr>
        <p:spPr>
          <a:xfrm>
            <a:off x="2051720" y="930786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RESUMEN DE OPERACIÓN</a:t>
            </a:r>
            <a:endParaRPr lang="es-MX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89A5DA-D2B8-9993-AEBB-78BAB8FE15FC}"/>
              </a:ext>
            </a:extLst>
          </p:cNvPr>
          <p:cNvSpPr txBox="1"/>
          <p:nvPr/>
        </p:nvSpPr>
        <p:spPr>
          <a:xfrm>
            <a:off x="971600" y="2397948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  <a:p>
            <a:pPr algn="just"/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Gestión de Recursos  		$ 17.7 millones</a:t>
            </a:r>
          </a:p>
          <a:p>
            <a:pPr algn="just"/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Donativos recibidos     		$  4´418,689.00 </a:t>
            </a:r>
          </a:p>
          <a:p>
            <a:pPr algn="just"/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Beneficiarios			                1,024</a:t>
            </a:r>
            <a:r>
              <a:rPr lang="es-MX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	   </a:t>
            </a:r>
          </a:p>
        </p:txBody>
      </p:sp>
    </p:spTree>
    <p:extLst>
      <p:ext uri="{BB962C8B-B14F-4D97-AF65-F5344CB8AC3E}">
        <p14:creationId xmlns:p14="http://schemas.microsoft.com/office/powerpoint/2010/main" val="269594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7A1F3-9E83-E592-B9F1-5E3CF3CC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13237FBE-A18E-7379-C83B-275926827808}"/>
              </a:ext>
            </a:extLst>
          </p:cNvPr>
          <p:cNvSpPr txBox="1"/>
          <p:nvPr/>
        </p:nvSpPr>
        <p:spPr>
          <a:xfrm>
            <a:off x="719572" y="8367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0000"/>
                </a:solidFill>
                <a:latin typeface="Century Gothic" pitchFamily="34" charset="0"/>
              </a:rPr>
              <a:t>Mensaje de la Dirección</a:t>
            </a:r>
            <a:endParaRPr lang="es-MX" sz="16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6393D4-C3D4-9375-FF06-E53DE43526B6}"/>
              </a:ext>
            </a:extLst>
          </p:cNvPr>
          <p:cNvSpPr txBox="1"/>
          <p:nvPr/>
        </p:nvSpPr>
        <p:spPr>
          <a:xfrm>
            <a:off x="719572" y="2203698"/>
            <a:ext cx="81729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También en el 2025 nuestra colaboración con una empresa financiera nos </a:t>
            </a: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permitió gestionar recursos por 17.7 millones de pesos para </a:t>
            </a:r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productores, artesanos y pescadores en el estado de jalisco.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Es otra gran satisfacción el hecho de que en el 2025 obtuvimos de CEMEFI, por tercera vez, la acreditación de Institucionalidad y Transparencia la AIT 2025, lo que nos permitió identificar las áreas de oportunidad que tenemos y trabajar en ellas a lo largo del 2026 para cumplir la meta de renovar en el 2027 esta misma acreditación pero con mas elementos de fortalecimiento y mejora que esperamos lograr.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Son tiempos de retos, son tiempos que nuestro personal se profesionaliza constantemente en temas de prevención de Lavado de dinero y actualizaciones fiscales entre otros para seguir ofreciendo servicios que contribuyan a la mejor calidad de vida de nuestros beneficiarios.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8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C89A83-B6EF-E30C-1F91-7DB6293CB3CA}"/>
              </a:ext>
            </a:extLst>
          </p:cNvPr>
          <p:cNvSpPr txBox="1"/>
          <p:nvPr/>
        </p:nvSpPr>
        <p:spPr>
          <a:xfrm>
            <a:off x="251520" y="620688"/>
            <a:ext cx="7560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0000"/>
                </a:solidFill>
                <a:latin typeface="Century Gothic" pitchFamily="34" charset="0"/>
              </a:rPr>
              <a:t> ACCIONES POR EL CUIDADO AL MEDIO AMBIENTE</a:t>
            </a:r>
            <a:endParaRPr lang="es-MX" sz="12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AB0B29-40EF-8B9D-8B50-8FA0DF95EC09}"/>
              </a:ext>
            </a:extLst>
          </p:cNvPr>
          <p:cNvSpPr txBox="1"/>
          <p:nvPr/>
        </p:nvSpPr>
        <p:spPr>
          <a:xfrm>
            <a:off x="4355976" y="2356425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En el 2025 colaboramos con Fundación Expo Guadalajara en la campaña de reciclaje de residuos electrónicos.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Invitamos a nuestros beneficiarios y colaboradores a llevar a las instalaciones de Jadefo, basura electrónica, misma que posteriormente se trasladó a las instalaciones de la Expo Guadalajara.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E8DEBB-967B-F3DF-A2D8-86E2C83CE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744416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7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80E88-9E23-023F-A4D7-3224355A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iclado de basura electrónica – CB27.com">
            <a:extLst>
              <a:ext uri="{FF2B5EF4-FFF2-40B4-BE49-F238E27FC236}">
                <a16:creationId xmlns:a16="http://schemas.microsoft.com/office/drawing/2014/main" id="{1AB74995-3CEF-3723-052E-C099D89F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679">
            <a:off x="5876229" y="4651167"/>
            <a:ext cx="3349006" cy="11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00848D6-16C2-2D0D-E06C-88211638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19"/>
            <a:ext cx="5061474" cy="38036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E13F39C-9900-034F-18C5-1F03845C7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1898" y="3465339"/>
            <a:ext cx="3237107" cy="352561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EA7D552-1A95-8FB3-04F1-C7C89C615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0"/>
          <a:stretch>
            <a:fillRect/>
          </a:stretch>
        </p:blipFill>
        <p:spPr>
          <a:xfrm>
            <a:off x="5061474" y="-5819"/>
            <a:ext cx="4096970" cy="361541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C1F7FB2-BD94-76F9-E88D-C43F2F9A8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0893"/>
            <a:ext cx="2677645" cy="32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6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portancia del reciclaje de componentes electrónicos | Blog de Arsys">
            <a:extLst>
              <a:ext uri="{FF2B5EF4-FFF2-40B4-BE49-F238E27FC236}">
                <a16:creationId xmlns:a16="http://schemas.microsoft.com/office/drawing/2014/main" id="{4554F076-B074-A3B6-BD57-33E72801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" y="1182"/>
            <a:ext cx="7128792" cy="64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98363A-933A-19E4-A9E0-A5BD79806B8D}"/>
              </a:ext>
            </a:extLst>
          </p:cNvPr>
          <p:cNvSpPr txBox="1"/>
          <p:nvPr/>
        </p:nvSpPr>
        <p:spPr>
          <a:xfrm>
            <a:off x="5292080" y="2852936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Se reciclaron: </a:t>
            </a:r>
          </a:p>
          <a:p>
            <a:pPr algn="just"/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Pilas de diferentes tamaños</a:t>
            </a: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laptops</a:t>
            </a: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pantallas</a:t>
            </a: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mouses</a:t>
            </a:r>
          </a:p>
          <a:p>
            <a:pPr marL="285750" indent="-285750" algn="just">
              <a:buFontTx/>
              <a:buChar char="-"/>
            </a:pPr>
            <a:r>
              <a:rPr lang="es-ES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Router</a:t>
            </a:r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horno microondas</a:t>
            </a: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radio portátil</a:t>
            </a:r>
          </a:p>
          <a:p>
            <a:pPr marL="285750" indent="-285750" algn="just">
              <a:buFontTx/>
              <a:buChar char="-"/>
            </a:pPr>
            <a:r>
              <a:rPr lang="es-ES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CPUs</a:t>
            </a:r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Varios cables de computadoras</a:t>
            </a:r>
          </a:p>
          <a:p>
            <a:pPr marL="285750" indent="-285750" algn="just">
              <a:buFontTx/>
              <a:buChar char="-"/>
            </a:pPr>
            <a:r>
              <a:rPr lang="es-E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Impresoras</a:t>
            </a:r>
          </a:p>
          <a:p>
            <a:pPr algn="just"/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endParaRPr lang="es-E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4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50A3E-3471-CB7B-C67A-B58CFFE6B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A22D6C-8DD1-3C2B-2221-9F65E2131532}"/>
              </a:ext>
            </a:extLst>
          </p:cNvPr>
          <p:cNvSpPr txBox="1"/>
          <p:nvPr/>
        </p:nvSpPr>
        <p:spPr>
          <a:xfrm>
            <a:off x="251520" y="620688"/>
            <a:ext cx="7560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0000"/>
                </a:solidFill>
                <a:latin typeface="Century Gothic" pitchFamily="34" charset="0"/>
              </a:rPr>
              <a:t> ACREDITACIÓN DE TRANSPARENCIA E INSTITUCIONALIDAD</a:t>
            </a:r>
            <a:endParaRPr lang="es-MX" sz="12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B874A5-B699-3AEA-72A1-47EAD5A1785F}"/>
              </a:ext>
            </a:extLst>
          </p:cNvPr>
          <p:cNvSpPr txBox="1"/>
          <p:nvPr/>
        </p:nvSpPr>
        <p:spPr>
          <a:xfrm>
            <a:off x="4499992" y="1916832"/>
            <a:ext cx="46440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Durante el 2025 CEMEFI, llevó a cabo su convocatoria para obtener y en nuestro caso, renovar la Acreditación de Institucionalidad y Transparencia AIT. </a:t>
            </a: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Esta herramienta busca identificar el nivel de desarrollo y la relación estratégica de aspectos en la gestión institucional relacionados con la transparencia y los principios que guían a una entidad,  a través de  21 indicadores que permiten identificar la formalidad de su operación y reconocer las prácticas que le dan valor añadido a su operación. </a:t>
            </a: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Fue un reto haber logrado nuevamente esta acreditación, ya que en años pasados solo se consideraban 10 indicadores y este año fueron 21. Nos sentimos orgullosos de haberlo logrado y nos motiva a seguir adelante y mejorar.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499DB8-8297-CB0A-942B-72C4EE677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5010312" cy="34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7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idx="1"/>
          </p:nvPr>
        </p:nvSpPr>
        <p:spPr bwMode="auto">
          <a:xfrm>
            <a:off x="775098" y="4776935"/>
            <a:ext cx="8136904" cy="10283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altLang="es-MX" sz="2000" dirty="0">
                <a:solidFill>
                  <a:srgbClr val="000000"/>
                </a:solidFill>
                <a:latin typeface="Century Gothic" pitchFamily="34" charset="0"/>
              </a:rPr>
              <a:t>Huertos de traspatio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altLang="es-MX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altLang="es-MX" sz="2000" dirty="0">
                <a:solidFill>
                  <a:srgbClr val="080808"/>
                </a:solidFill>
                <a:latin typeface="Century Gothic" pitchFamily="34" charset="0"/>
              </a:rPr>
              <a:t> Erradicación de la mano</a:t>
            </a:r>
            <a:r>
              <a:rPr lang="es-MX" altLang="es-MX" sz="2000" dirty="0">
                <a:solidFill>
                  <a:srgbClr val="000000"/>
                </a:solidFill>
                <a:latin typeface="Century Gothic" pitchFamily="34" charset="0"/>
              </a:rPr>
              <a:t> de obra infantil en el campo</a:t>
            </a:r>
          </a:p>
          <a:p>
            <a:pPr algn="just">
              <a:buNone/>
            </a:pPr>
            <a:endParaRPr lang="es-MX" altLang="es-MX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just">
              <a:buNone/>
            </a:pPr>
            <a:endParaRPr lang="es-MX" altLang="es-MX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just">
              <a:buNone/>
            </a:pPr>
            <a:endParaRPr lang="es-MX" altLang="es-MX" sz="20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171" name="1 Título"/>
          <p:cNvSpPr>
            <a:spLocks noGrp="1"/>
          </p:cNvSpPr>
          <p:nvPr>
            <p:ph type="title"/>
          </p:nvPr>
        </p:nvSpPr>
        <p:spPr bwMode="auto">
          <a:xfrm>
            <a:off x="692426" y="908720"/>
            <a:ext cx="7378700" cy="4984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z="2800" b="1" dirty="0">
                <a:solidFill>
                  <a:srgbClr val="000000"/>
                </a:solidFill>
                <a:latin typeface="Century Gothic" pitchFamily="34" charset="0"/>
              </a:rPr>
              <a:t>PROGRAMAS</a:t>
            </a:r>
            <a:endParaRPr lang="es-MX" altLang="es-MX" sz="2800" b="1" dirty="0"/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1E379602-4AF7-D6EB-2971-449C0080E682}"/>
              </a:ext>
            </a:extLst>
          </p:cNvPr>
          <p:cNvSpPr/>
          <p:nvPr/>
        </p:nvSpPr>
        <p:spPr bwMode="auto">
          <a:xfrm>
            <a:off x="4427984" y="2708920"/>
            <a:ext cx="288032" cy="432048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w"/>
              <a:tabLst/>
            </a:pPr>
            <a:endParaRPr kumimoji="0" lang="es-MX" sz="3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D47CB9E7-8DF0-A6F8-9F67-C1EE99438551}"/>
              </a:ext>
            </a:extLst>
          </p:cNvPr>
          <p:cNvSpPr/>
          <p:nvPr/>
        </p:nvSpPr>
        <p:spPr bwMode="auto">
          <a:xfrm>
            <a:off x="4572000" y="2708920"/>
            <a:ext cx="504056" cy="504056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w"/>
              <a:tabLst/>
            </a:pPr>
            <a:endParaRPr kumimoji="0" lang="es-MX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Times New Roman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D962F5-6290-6B18-7A3E-5E4D8B7B91DA}"/>
              </a:ext>
            </a:extLst>
          </p:cNvPr>
          <p:cNvSpPr txBox="1"/>
          <p:nvPr/>
        </p:nvSpPr>
        <p:spPr>
          <a:xfrm>
            <a:off x="755576" y="276728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Impulso a la Productividad</a:t>
            </a: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BE3A9736-D8D1-F779-277E-B391A5D436A3}"/>
              </a:ext>
            </a:extLst>
          </p:cNvPr>
          <p:cNvSpPr/>
          <p:nvPr/>
        </p:nvSpPr>
        <p:spPr bwMode="auto">
          <a:xfrm>
            <a:off x="3158898" y="2160320"/>
            <a:ext cx="504056" cy="1700728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w"/>
              <a:tabLst/>
            </a:pPr>
            <a:endParaRPr kumimoji="0" lang="es-MX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9C8850-FDD2-84CF-D000-2D2ECED6E063}"/>
              </a:ext>
            </a:extLst>
          </p:cNvPr>
          <p:cNvSpPr txBox="1"/>
          <p:nvPr/>
        </p:nvSpPr>
        <p:spPr>
          <a:xfrm>
            <a:off x="3662954" y="2204864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Artesanía</a:t>
            </a:r>
          </a:p>
          <a:p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Agricultura</a:t>
            </a:r>
          </a:p>
          <a:p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Pesca</a:t>
            </a:r>
          </a:p>
          <a:p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Ganadería</a:t>
            </a:r>
          </a:p>
          <a:p>
            <a:r>
              <a:rPr lang="es-E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Microempresa</a:t>
            </a: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59AEA06-340F-AF81-7F5B-6336A68E2F84}"/>
              </a:ext>
            </a:extLst>
          </p:cNvPr>
          <p:cNvSpPr/>
          <p:nvPr/>
        </p:nvSpPr>
        <p:spPr bwMode="auto">
          <a:xfrm>
            <a:off x="1331640" y="306896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w"/>
              <a:tabLst/>
            </a:pPr>
            <a:endParaRPr kumimoji="0" lang="es-MX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3362DA-C71C-0DE9-F10C-ACF3ED16D461}"/>
              </a:ext>
            </a:extLst>
          </p:cNvPr>
          <p:cNvSpPr/>
          <p:nvPr/>
        </p:nvSpPr>
        <p:spPr bwMode="auto">
          <a:xfrm>
            <a:off x="755576" y="620688"/>
            <a:ext cx="1584176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w"/>
              <a:tabLst/>
            </a:pPr>
            <a:endParaRPr kumimoji="0" lang="es-MX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953C10-6B07-F906-E520-242B78C8EB5F}"/>
              </a:ext>
            </a:extLst>
          </p:cNvPr>
          <p:cNvSpPr txBox="1"/>
          <p:nvPr/>
        </p:nvSpPr>
        <p:spPr>
          <a:xfrm>
            <a:off x="2411760" y="84890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PRESENCIA INSTITUCIONAL</a:t>
            </a:r>
            <a:endParaRPr lang="es-MX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41BBDF-27F3-2A5B-C54A-FEB16271BE07}"/>
              </a:ext>
            </a:extLst>
          </p:cNvPr>
          <p:cNvSpPr txBox="1"/>
          <p:nvPr/>
        </p:nvSpPr>
        <p:spPr>
          <a:xfrm>
            <a:off x="611560" y="2060848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Cabo Corrientes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Cihuatlán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Gómez Farías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Jamay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Barca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Huerta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Mixtlán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Poncitlán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San Cristóbal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Sayula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Teocuitatlán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Tlajomulco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Tlaquepaque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Tomatlán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Tonaya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/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Zapopan</a:t>
            </a:r>
            <a:endParaRPr lang="es-MX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8EA24008-CBC6-C41C-0970-9103A0EE2FD0}"/>
              </a:ext>
            </a:extLst>
          </p:cNvPr>
          <p:cNvSpPr/>
          <p:nvPr/>
        </p:nvSpPr>
        <p:spPr bwMode="auto">
          <a:xfrm>
            <a:off x="2699792" y="2060848"/>
            <a:ext cx="227456" cy="4320480"/>
          </a:xfrm>
          <a:prstGeom prst="rightBrace">
            <a:avLst>
              <a:gd name="adj1" fmla="val 348566"/>
              <a:gd name="adj2" fmla="val 4893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w"/>
              <a:tabLst/>
            </a:pPr>
            <a:endParaRPr kumimoji="0" lang="es-MX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212DB7-6957-17E5-8517-26C438A84E1E}"/>
              </a:ext>
            </a:extLst>
          </p:cNvPr>
          <p:cNvSpPr txBox="1"/>
          <p:nvPr/>
        </p:nvSpPr>
        <p:spPr>
          <a:xfrm>
            <a:off x="2987824" y="3933056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JALISCO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8B3D76-5CB7-6D46-2175-0258A7F95F1F}"/>
              </a:ext>
            </a:extLst>
          </p:cNvPr>
          <p:cNvSpPr txBox="1"/>
          <p:nvPr/>
        </p:nvSpPr>
        <p:spPr>
          <a:xfrm>
            <a:off x="6876256" y="3501008"/>
            <a:ext cx="2173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Santiago Ixcuintla</a:t>
            </a:r>
          </a:p>
          <a:p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MX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Rosamorada</a:t>
            </a:r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MX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8E0465-B88B-AB28-530B-637F1D8D786D}"/>
              </a:ext>
            </a:extLst>
          </p:cNvPr>
          <p:cNvSpPr txBox="1"/>
          <p:nvPr/>
        </p:nvSpPr>
        <p:spPr>
          <a:xfrm>
            <a:off x="4857550" y="3923764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NAYARIT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0E604FC0-1545-7D8B-9F13-27D4138445A4}"/>
              </a:ext>
            </a:extLst>
          </p:cNvPr>
          <p:cNvSpPr/>
          <p:nvPr/>
        </p:nvSpPr>
        <p:spPr bwMode="auto">
          <a:xfrm rot="10800000">
            <a:off x="6504784" y="3429000"/>
            <a:ext cx="155448" cy="1448544"/>
          </a:xfrm>
          <a:prstGeom prst="rightBrace">
            <a:avLst>
              <a:gd name="adj1" fmla="val 348566"/>
              <a:gd name="adj2" fmla="val 4893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w"/>
              <a:tabLst/>
            </a:pPr>
            <a:endParaRPr kumimoji="0" lang="es-MX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35697"/>
      </p:ext>
    </p:extLst>
  </p:cSld>
  <p:clrMapOvr>
    <a:masterClrMapping/>
  </p:clrMapOvr>
</p:sld>
</file>

<file path=ppt/theme/theme1.xml><?xml version="1.0" encoding="utf-8"?>
<a:theme xmlns:a="http://schemas.openxmlformats.org/drawingml/2006/main" name="Bordes rectos">
  <a:themeElements>
    <a:clrScheme name="Bordes rectos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Bordes recto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w"/>
          <a:tabLst/>
          <a:defRPr kumimoji="0" lang="es-E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w"/>
          <a:tabLst/>
          <a:defRPr kumimoji="0" lang="es-E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ordes rectos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s rectos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s recto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s rectos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30130</TotalTime>
  <Words>1575</Words>
  <Application>Microsoft Office PowerPoint</Application>
  <PresentationFormat>Presentación en pantalla (4:3)</PresentationFormat>
  <Paragraphs>165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Tahoma</vt:lpstr>
      <vt:lpstr>Times New Roman</vt:lpstr>
      <vt:lpstr>Wingdings</vt:lpstr>
      <vt:lpstr>Bordes rectos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Fundación Mexicana para el Desarrolo Rural, A.C.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Fe</dc:title>
  <dc:creator>Ramón E, Sepúlveda Salazar</dc:creator>
  <cp:lastModifiedBy>Usuario</cp:lastModifiedBy>
  <cp:revision>1948</cp:revision>
  <cp:lastPrinted>2025-02-21T19:11:53Z</cp:lastPrinted>
  <dcterms:created xsi:type="dcterms:W3CDTF">2003-06-21T16:16:03Z</dcterms:created>
  <dcterms:modified xsi:type="dcterms:W3CDTF">2026-02-24T21:42:19Z</dcterms:modified>
</cp:coreProperties>
</file>